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sets out a go-to-market strategy for an illustrative Australian AgriTech venture that sells affordable soil-moisture and microclimate sensors paired with a subscription analytics service. The analysis draws on standard venture strategy frameworks and publicly available industry data. The aim is a phased, evidence-based launch suited to a capital-constrained startup.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strategy is financially attractive but hinges on subscription retention, so onboarding and support are critical. Connectivity and seasonal spending are genuine constraints that phasing helps manage. Keeping data ownership with growers protects trust and reduces adoption friction.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recommendations follow directly from the evidence: start narrow, prove payback, then scale through trusted intermediaries. Retention deserves as much investment as acquisition given the subscription model. These steps suit a capital-constrained venture.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core message is that disciplined sequencing beats a broad, expensive launch for an early-stage AgriTech firm. The market gap is real and the model is defensible if retention holds. Execution, not concept, will decide the outcome.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sources underpin the market sizing, positioning and commercialisation logic used across the earlier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deck moves from context to a defined market-entry problem, then to the analytical approach. The middle slides present the findings that shape positioning. It closes with a staged roadmap and the main risks to manage.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Growers operate under tight water constraints and volatile seasons, which makes irrigation efficiency a persistent commercial problem. Sensing technology exists, yet adoption among smaller operations lags because of cost and uncertain payback. This gap defines the opportunity the venture targets.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central aim is a realistic entry plan rather than an exhaustive market study. Three questions structure the work: where to start, how to position, and how to reach and price for customers. Each is answered with the evidence gathered in the following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approach combines secondary industry data with primary interviews to test assumptions about willingness to pay. The competitor audit maps features against price bands. Interview transcripts were coded thematically to surface adoption barriers and decision criteria.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Segmentation points to irrigated horticulture as the beachhead because water costs are high and payback is fastest. Broadacre grain is a larger but slower secondary market. The early-adopter profile guides both messaging and channel choice.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Competitors compete on hardware breadth but leave a clear opening at the affordable, interoperable end of the market. The venture positions on low entry cost and open data, which interviews confirmed as decision drivers. This avoids a direct price war with entrenched enterprise vendors.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Pricing deliberately shifts value from hardware to a recurring subscription, which improves lifetime value and smooths cash flow. Agronomy resellers are the primary channel because growers trust existing advisers. A land-and-expand model reduces the perceived risk of the first purchase.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roadmap sequences a small, well-supported pilot before any wider push, so reliability and payback can be demonstrated first. Reseller partnerships then scale reach without a large direct sales team. Documented case studies de-risk the later move into broadacre.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4F47"/>
        </a:solidFill>
      </p:bgPr>
    </p:bg>
    <p:spTree>
      <p:nvGrpSpPr>
        <p:cNvPr id="1" name=""/>
        <p:cNvGrpSpPr/>
        <p:nvPr/>
      </p:nvGrpSpPr>
      <p:grpSpPr>
        <a:xfrm>
          <a:off x="0" y="0"/>
          <a:ext cx="0" cy="0"/>
          <a:chOff x="0" y="0"/>
          <a:chExt cx="0" cy="0"/>
        </a:xfrm>
      </p:grpSpPr>
      <p:sp>
        <p:nvSpPr>
          <p:cNvPr id="2" name="Text 0"/>
          <p:cNvSpPr txBox="1"/>
          <p:nvPr/>
        </p:nvSpPr>
        <p:spPr>
          <a:xfrm>
            <a:off x="822960" y="822960"/>
            <a:ext cx="9144000" cy="365760"/>
          </a:xfrm>
          <a:prstGeom prst="rect">
            <a:avLst/>
          </a:prstGeom>
          <a:noFill/>
          <a:ln/>
        </p:spPr>
        <p:txBody>
          <a:bodyPr wrap="square" rtlCol="0" anchor="ctr"/>
          <a:lstStyle/>
          <a:p>
            <a:pPr indent="0" marL="0">
              <a:buNone/>
            </a:pPr>
            <a:r>
              <a:rPr lang="en-US" sz="1300" b="1" spc="200" kern="0" dirty="0">
                <a:solidFill>
                  <a:srgbClr val="E8A33D"/>
                </a:solidFill>
                <a:latin typeface="Calibri" pitchFamily="34" charset="0"/>
                <a:ea typeface="Calibri" pitchFamily="34" charset="-122"/>
                <a:cs typeface="Calibri" pitchFamily="34" charset="-120"/>
              </a:rPr>
              <a:t>ACADEMIC PRESENTATION  ·  SAMPLE</a:t>
            </a:r>
            <a:endParaRPr lang="en-US" sz="1300" dirty="0"/>
          </a:p>
        </p:txBody>
      </p:sp>
      <p:sp>
        <p:nvSpPr>
          <p:cNvPr id="3" name="Text 1"/>
          <p:cNvSpPr txBox="1"/>
          <p:nvPr/>
        </p:nvSpPr>
        <p:spPr>
          <a:xfrm>
            <a:off x="822960" y="1737360"/>
            <a:ext cx="10515600" cy="2377440"/>
          </a:xfrm>
          <a:prstGeom prst="rect">
            <a:avLst/>
          </a:prstGeom>
          <a:noFill/>
          <a:ln/>
        </p:spPr>
        <p:txBody>
          <a:bodyPr wrap="square" rtlCol="0" anchor="t"/>
          <a:lstStyle/>
          <a:p>
            <a:pPr indent="0" marL="0">
              <a:buNone/>
            </a:pPr>
            <a:r>
              <a:rPr lang="en-US" sz="3800" b="1" dirty="0">
                <a:solidFill>
                  <a:srgbClr val="FFFFFF"/>
                </a:solidFill>
                <a:latin typeface="Cambria" pitchFamily="34" charset="0"/>
                <a:ea typeface="Cambria" pitchFamily="34" charset="-122"/>
                <a:cs typeface="Cambria" pitchFamily="34" charset="-120"/>
              </a:rPr>
              <a:t>A Go-to-Market Strategy for an Australian AgriTech Startup</a:t>
            </a:r>
            <a:endParaRPr lang="en-US" sz="3800" dirty="0"/>
          </a:p>
        </p:txBody>
      </p:sp>
      <p:sp>
        <p:nvSpPr>
          <p:cNvPr id="4" name="Text 2"/>
          <p:cNvSpPr txBox="1"/>
          <p:nvPr/>
        </p:nvSpPr>
        <p:spPr>
          <a:xfrm>
            <a:off x="822960" y="4297680"/>
            <a:ext cx="10515600" cy="914400"/>
          </a:xfrm>
          <a:prstGeom prst="rect">
            <a:avLst/>
          </a:prstGeom>
          <a:noFill/>
          <a:ln/>
        </p:spPr>
        <p:txBody>
          <a:bodyPr wrap="square" rtlCol="0" anchor="ctr"/>
          <a:lstStyle/>
          <a:p>
            <a:pPr indent="0" marL="0">
              <a:buNone/>
            </a:pPr>
            <a:r>
              <a:rPr lang="en-US" sz="1500" dirty="0">
                <a:solidFill>
                  <a:srgbClr val="AEDDD5"/>
                </a:solidFill>
                <a:latin typeface="Calibri" pitchFamily="34" charset="0"/>
                <a:ea typeface="Calibri" pitchFamily="34" charset="-122"/>
                <a:cs typeface="Calibri" pitchFamily="34" charset="-120"/>
              </a:rPr>
              <a:t>Discipline: entrepreneurship and new venture commercialisation   ·   Case venture: TerraSense, an illustrative early-stage AgriTech firm   ·   Product: low-cost soil-moisture sensors with a subscription dashboard   ·   Market: Australian irrigated horticulture and broadacre grain</a:t>
            </a:r>
            <a:endParaRPr lang="en-US" sz="1500" dirty="0"/>
          </a:p>
        </p:txBody>
      </p:sp>
      <p:sp>
        <p:nvSpPr>
          <p:cNvPr id="5" name="Text 3"/>
          <p:cNvSpPr txBox="1"/>
          <p:nvPr/>
        </p:nvSpPr>
        <p:spPr>
          <a:xfrm>
            <a:off x="822960" y="5943600"/>
            <a:ext cx="7315200" cy="365760"/>
          </a:xfrm>
          <a:prstGeom prst="rect">
            <a:avLst/>
          </a:prstGeom>
          <a:noFill/>
          <a:ln/>
        </p:spPr>
        <p:txBody>
          <a:bodyPr wrap="square" rtlCol="0" anchor="ctr"/>
          <a:lstStyle/>
          <a:p>
            <a:pPr indent="0" marL="0">
              <a:buNone/>
            </a:pPr>
            <a:r>
              <a:rPr lang="en-US" sz="1200" dirty="0">
                <a:solidFill>
                  <a:srgbClr val="AEDDD5"/>
                </a:solidFill>
                <a:latin typeface="Calibri" pitchFamily="34" charset="0"/>
                <a:ea typeface="Calibri" pitchFamily="34" charset="-122"/>
                <a:cs typeface="Calibri" pitchFamily="34" charset="-120"/>
              </a:rPr>
              <a:t>Postgraduate sample · Australian academic standard</a:t>
            </a:r>
            <a:endParaRPr lang="en-US" sz="1200" dirty="0"/>
          </a:p>
        </p:txBody>
      </p:sp>
      <p:sp>
        <p:nvSpPr>
          <p:cNvPr id="6" name="Text 4"/>
          <p:cNvSpPr txBox="1"/>
          <p:nvPr/>
        </p:nvSpPr>
        <p:spPr>
          <a:xfrm>
            <a:off x="8595360" y="5943600"/>
            <a:ext cx="2743200" cy="365760"/>
          </a:xfrm>
          <a:prstGeom prst="rect">
            <a:avLst/>
          </a:prstGeom>
          <a:noFill/>
          <a:ln/>
        </p:spPr>
        <p:txBody>
          <a:bodyPr wrap="square" rtlCol="0" anchor="ctr"/>
          <a:lstStyle/>
          <a:p>
            <a:pPr algn="r" indent="0" marL="0">
              <a:buNone/>
            </a:pPr>
            <a:r>
              <a:rPr lang="en-US" sz="1200" dirty="0">
                <a:solidFill>
                  <a:srgbClr val="AEDDD5"/>
                </a:solidFill>
                <a:latin typeface="Calibri" pitchFamily="34" charset="0"/>
                <a:ea typeface="Calibri" pitchFamily="34" charset="-122"/>
                <a:cs typeface="Calibri" pitchFamily="34" charset="-120"/>
              </a:rPr>
              <a:t>buyassignmentonline.com</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10</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Discussion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Strengths: low entry cost, recurring revenue and a clear beachhead</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Risks: rural connectivity gaps, seasonal cash flow and slow trust building</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Sensitivity: subscription retention is the key value driver</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Regulatory load is light, but data ownership must remain with growers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11</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Recommendations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Commit to irrigated horticulture as the launch beachhead</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Fund a supported pilot before scaling the sales effort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Build reseller partnerships early to borrow existing trust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Protect recurring revenue through onboarding and retention</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4F47"/>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12</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Conclusion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A staged, beachhead-first entry lowers both risk and cash burn</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Positioning on affordability and open data fills a genuine gap</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Recurring revenue underpins a defensible business model</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Success depends on trust, reliability and disciplined phasing</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AEDDD5"/>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548640"/>
            <a:ext cx="10058400" cy="731520"/>
          </a:xfrm>
          <a:prstGeom prst="rect">
            <a:avLst/>
          </a:prstGeom>
          <a:noFill/>
          <a:ln/>
        </p:spPr>
        <p:txBody>
          <a:bodyPr wrap="square" rtlCol="0" anchor="ctr"/>
          <a:lstStyle/>
          <a:p>
            <a:pPr indent="0" marL="0">
              <a:buNone/>
            </a:pPr>
            <a:r>
              <a:rPr lang="en-US" sz="3000" b="1" dirty="0">
                <a:solidFill>
                  <a:srgbClr val="0E4F47"/>
                </a:solidFill>
                <a:latin typeface="Cambria" pitchFamily="34" charset="0"/>
                <a:ea typeface="Cambria" pitchFamily="34" charset="-122"/>
                <a:cs typeface="Cambria" pitchFamily="34" charset="-120"/>
              </a:rPr>
              <a:t>References</a:t>
            </a:r>
            <a:endParaRPr lang="en-US" sz="3000" dirty="0"/>
          </a:p>
        </p:txBody>
      </p:sp>
      <p:sp>
        <p:nvSpPr>
          <p:cNvPr id="3" name="Text 1"/>
          <p:cNvSpPr txBox="1"/>
          <p:nvPr/>
        </p:nvSpPr>
        <p:spPr>
          <a:xfrm>
            <a:off x="82296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Bureau of Statistics 2023, Value of Agricultural Commodities Produced, Australia, ABS, Canberra.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Bureau of Agricultural and Resource Economics and Sciences 2023, Australian Agricultural Outlook, ABARES, Canberra.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AgriFutures Australia 2022, Emerging Technologies in Australian Agriculture, AgriFutures, Wagga Wagga.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Blank, S &amp; Dorf, B 2020, The Startup Owner's Manual, K&amp;S Ranch, Pescadero.</a:t>
            </a:r>
            <a:endParaRPr lang="en-US" sz="1100" dirty="0"/>
          </a:p>
        </p:txBody>
      </p:sp>
      <p:sp>
        <p:nvSpPr>
          <p:cNvPr id="4" name="Text 2"/>
          <p:cNvSpPr txBox="1"/>
          <p:nvPr/>
        </p:nvSpPr>
        <p:spPr>
          <a:xfrm>
            <a:off x="621792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Fischer, E &amp; Reuber, AR 2021, 'Technology adoption in agricultural enterprises', Journal of Small Business Management, vol. 59, no. 3, pp. 402 to 421.</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KPMG Australia 2021, Growing Agriculture into a Hundred Billion Dollar Industry, KPMG, Sydney.</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Moore, GA 2014, Crossing the Chasm, 3rd edn, HarperBusiness, New York.</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Osterwalder, A &amp; Pigneur, Y 2010, Business Model Generation, Wiley, Hoboken.</a:t>
            </a:r>
            <a:endParaRPr lang="en-US" sz="1100" dirty="0"/>
          </a:p>
        </p:txBody>
      </p:sp>
      <p:sp>
        <p:nvSpPr>
          <p:cNvPr id="5" name="Text 3"/>
          <p:cNvSpPr txBox="1"/>
          <p:nvPr/>
        </p:nvSpPr>
        <p:spPr>
          <a:xfrm>
            <a:off x="822960" y="640080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2</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Agenda</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Background and industry context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and guiding questions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Method and data sources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Market sizing, competitors, channels and pricing</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Recommendations and a staged launch roadmap</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3</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Background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Australian agriculture generates gross value of about A$90 billion each year (ABS)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Water is the primary variable input under drought and irrigation limits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Sensor adoption is uneven; upfront cost and trust are common barriers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Support exists via AgriFutures Australia and the R&amp;D Tax Incentive</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4</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Aim and Guiding Questions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define a feasible market-entry strategy for the first 24 months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Which segments offer the fastest, lowest-cost traction?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What positioning separates the product from incumbents?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Which channels and price points support sustainable margins?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5</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Method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Secondary desk research using ABS, ABARES and AgriFutures reports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Competitor audit of eleven sensing and farm-management providers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Fourteen semi-structured grower interviews across three states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Segmentation and SWOT synthesis with thematic coding of transcripts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6</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Market Sizing and Segmentation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Serviceable market estimated at roughly 18,000 mid-sized enterprises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Priority segment: irrigated horticulture of 200 to 800 hectares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Secondary segment: broadacre grain in higher-rainfall zones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Early adopters skew younger and already use farm-management software</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7</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Competitor Landscape and Positioning</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Incumbents priced at A$4,000 to A$12,000 upfront per installation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Most bundle proprietary hardware with locked data ecosystems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Gap: affordable, interoperable sensing with transparent subscription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Position on low entry cost, open data export and agronomy-ready insight</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8</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Channel and Pricing Strategy</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Hardware priced near cost: an A$650 starter kit lowers the entry barrier</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Recurring revenue: an A$39 per month analytics subscription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Channels: agronomy resellers, field days and grower networks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Land and expand: begin on one paddock, then scale by zone</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9</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Launch Roadmap</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Phase 1, months 1 to 6: supported pilot with 25 horticulture properties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Phase 2, months 7 to 14: reseller onboarding across two states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Phase 3, months 15 to 24: broadacre expansion and documented case studies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Target: 400 paying subscriptions by month 24</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BuyAssignmentOnline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BAO Samples</dc:creator>
  <cp:lastModifiedBy>BAO Samples</cp:lastModifiedBy>
  <cp:revision>1</cp:revision>
  <dcterms:created xsi:type="dcterms:W3CDTF">2026-09-02T11:21:16Z</dcterms:created>
  <dcterms:modified xsi:type="dcterms:W3CDTF">2026-09-02T11:21:16Z</dcterms:modified>
</cp:coreProperties>
</file>