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examines how trauma-informed practice can be embedded within Australian specialist homelessness services for young people. It synthesises current research and established practice frameworks. The intent is to translate principles into concrete service design rather than to restate theory.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discussion highlights the gap between endorsing principles and delivering them reliably. Structural factors such as funding and workload can defeat good intentions. Better shared measures are needed to demonstrate value and guide improvement.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recommendations target the enablers found in the evidence. Investment in supervision and training builds workforce capacity. Co-design and shared measurement strengthen cultural safety and the evidence base at the same 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conclusion restates that trauma is a central feature of this cohort and that services must be organised accordingly. The principles are sound; the task is reliable implementation. Sustained funding and shared measurement will decide whether gains hold.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sources inform the trauma profile, the practice principles and the implementation evidence discussed in the earlier slides.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agenda follows a standard applied structure, moving from the problem to the evidence and then to practice. The findings are organised around four themes. The deck closes with recommendations that services can act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Youth homelessness is substantial and frequently linked to trauma experienced before and during periods without stable housing. Conventional control-oriented practices can echo earlier harm. Trauma-informed practice offers an alternative organising logic for service delivery.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aim is applied, focused on what services can change rather than on theory alone. Three questions guide the review: the need, the relevant principles and the conditions for implementation. Each is addressed with Australian and international evidence.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integrative review suits evidence that spans research, policy and practice guidance. Sources were synthesised thematically and mapped to recognised trauma-informed principles. Purely descriptive sources were given less weight in the conclusions.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literature consistently reports very high rates of prior adversity in this cohort. Mistrust formed through earlier experiences shapes how young people engage at intake. The over-representation of First Nations young people signals a clear need for culturally safe responses.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principles derive from widely used frameworks and the Blue Knot guidelines. In a youth service they translate into predictable environments, transparent processes and shared decision-making. Cultural responsiveness is treated as integral rather than as an optional addition.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Implementation depends as much on organisational conditions as on individual skill. Reflective supervision and workforce stability emerged as the strongest enablers. Short funding cycles and turnover were the most cited barriers, pointing to a systemic challenge.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Outcome evidence is encouraging, particularly for engagement and reductions in critical incidents. However, most studies are small and short-term, so causal claims should stay cautious. This evidence gap itself shapes the recommendations.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4F47"/>
        </a:solidFill>
      </p:bgPr>
    </p:bg>
    <p:spTree>
      <p:nvGrpSpPr>
        <p:cNvPr id="1" name=""/>
        <p:cNvGrpSpPr/>
        <p:nvPr/>
      </p:nvGrpSpPr>
      <p:grpSpPr>
        <a:xfrm>
          <a:off x="0" y="0"/>
          <a:ext cx="0" cy="0"/>
          <a:chOff x="0" y="0"/>
          <a:chExt cx="0" cy="0"/>
        </a:xfrm>
      </p:grpSpPr>
      <p:sp>
        <p:nvSpPr>
          <p:cNvPr id="2" name="Text 0"/>
          <p:cNvSpPr txBox="1"/>
          <p:nvPr/>
        </p:nvSpPr>
        <p:spPr>
          <a:xfrm>
            <a:off x="822960" y="822960"/>
            <a:ext cx="9144000" cy="365760"/>
          </a:xfrm>
          <a:prstGeom prst="rect">
            <a:avLst/>
          </a:prstGeom>
          <a:noFill/>
          <a:ln/>
        </p:spPr>
        <p:txBody>
          <a:bodyPr wrap="square" rtlCol="0" anchor="ctr"/>
          <a:lstStyle/>
          <a:p>
            <a:pPr indent="0" marL="0">
              <a:buNone/>
            </a:pPr>
            <a:r>
              <a:rPr lang="en-US" sz="1300" b="1" spc="200" kern="0" dirty="0">
                <a:solidFill>
                  <a:srgbClr val="E8A33D"/>
                </a:solidFill>
                <a:latin typeface="Calibri" pitchFamily="34" charset="0"/>
                <a:ea typeface="Calibri" pitchFamily="34" charset="-122"/>
                <a:cs typeface="Calibri" pitchFamily="34" charset="-120"/>
              </a:rPr>
              <a:t>ACADEMIC PRESENTATION  ·  SAMPLE</a:t>
            </a:r>
            <a:endParaRPr lang="en-US" sz="1300" dirty="0"/>
          </a:p>
        </p:txBody>
      </p:sp>
      <p:sp>
        <p:nvSpPr>
          <p:cNvPr id="3" name="Text 1"/>
          <p:cNvSpPr txBox="1"/>
          <p:nvPr/>
        </p:nvSpPr>
        <p:spPr>
          <a:xfrm>
            <a:off x="822960" y="1737360"/>
            <a:ext cx="10515600" cy="2377440"/>
          </a:xfrm>
          <a:prstGeom prst="rect">
            <a:avLst/>
          </a:prstGeom>
          <a:noFill/>
          <a:ln/>
        </p:spPr>
        <p:txBody>
          <a:bodyPr wrap="square" rtlCol="0" anchor="t"/>
          <a:lstStyle/>
          <a:p>
            <a:pPr indent="0" marL="0">
              <a:buNone/>
            </a:pPr>
            <a:r>
              <a:rPr lang="en-US" sz="3800" b="1" dirty="0">
                <a:solidFill>
                  <a:srgbClr val="FFFFFF"/>
                </a:solidFill>
                <a:latin typeface="Cambria" pitchFamily="34" charset="0"/>
                <a:ea typeface="Cambria" pitchFamily="34" charset="-122"/>
                <a:cs typeface="Cambria" pitchFamily="34" charset="-120"/>
              </a:rPr>
              <a:t>Trauma-Informed Practice in Australian Youth Homelessness Services</a:t>
            </a:r>
            <a:endParaRPr lang="en-US" sz="3800" dirty="0"/>
          </a:p>
        </p:txBody>
      </p:sp>
      <p:sp>
        <p:nvSpPr>
          <p:cNvPr id="4" name="Text 2"/>
          <p:cNvSpPr txBox="1"/>
          <p:nvPr/>
        </p:nvSpPr>
        <p:spPr>
          <a:xfrm>
            <a:off x="822960" y="4297680"/>
            <a:ext cx="10515600" cy="914400"/>
          </a:xfrm>
          <a:prstGeom prst="rect">
            <a:avLst/>
          </a:prstGeom>
          <a:noFill/>
          <a:ln/>
        </p:spPr>
        <p:txBody>
          <a:bodyPr wrap="square" rtlCol="0" anchor="ctr"/>
          <a:lstStyle/>
          <a:p>
            <a:pPr indent="0" marL="0">
              <a:buNone/>
            </a:pPr>
            <a:r>
              <a:rPr lang="en-US" sz="1500" dirty="0">
                <a:solidFill>
                  <a:srgbClr val="AEDDD5"/>
                </a:solidFill>
                <a:latin typeface="Calibri" pitchFamily="34" charset="0"/>
                <a:ea typeface="Calibri" pitchFamily="34" charset="-122"/>
                <a:cs typeface="Calibri" pitchFamily="34" charset="-120"/>
              </a:rPr>
              <a:t>Discipline: social work practice and human services   ·   Focus: applying trauma-informed principles in frontline settings   ·   Context: specialist homelessness services for young people aged 12 to 24   ·   Frame: an applied evidence review with practice implications</a:t>
            </a:r>
            <a:endParaRPr lang="en-US" sz="1500" dirty="0"/>
          </a:p>
        </p:txBody>
      </p:sp>
      <p:sp>
        <p:nvSpPr>
          <p:cNvPr id="5" name="Text 3"/>
          <p:cNvSpPr txBox="1"/>
          <p:nvPr/>
        </p:nvSpPr>
        <p:spPr>
          <a:xfrm>
            <a:off x="822960" y="5943600"/>
            <a:ext cx="7315200" cy="365760"/>
          </a:xfrm>
          <a:prstGeom prst="rect">
            <a:avLst/>
          </a:prstGeom>
          <a:noFill/>
          <a:ln/>
        </p:spPr>
        <p:txBody>
          <a:bodyPr wrap="square" rtlCol="0" anchor="ctr"/>
          <a:lstStyle/>
          <a:p>
            <a:pPr indent="0" marL="0">
              <a:buNone/>
            </a:pPr>
            <a:r>
              <a:rPr lang="en-US" sz="1200" dirty="0">
                <a:solidFill>
                  <a:srgbClr val="AEDDD5"/>
                </a:solidFill>
                <a:latin typeface="Calibri" pitchFamily="34" charset="0"/>
                <a:ea typeface="Calibri" pitchFamily="34" charset="-122"/>
                <a:cs typeface="Calibri" pitchFamily="34" charset="-120"/>
              </a:rPr>
              <a:t>Postgraduate sample · Australian academic standard</a:t>
            </a:r>
            <a:endParaRPr lang="en-US" sz="1200" dirty="0"/>
          </a:p>
        </p:txBody>
      </p:sp>
      <p:sp>
        <p:nvSpPr>
          <p:cNvPr id="6" name="Text 4"/>
          <p:cNvSpPr txBox="1"/>
          <p:nvPr/>
        </p:nvSpPr>
        <p:spPr>
          <a:xfrm>
            <a:off x="8595360" y="5943600"/>
            <a:ext cx="2743200" cy="365760"/>
          </a:xfrm>
          <a:prstGeom prst="rect">
            <a:avLst/>
          </a:prstGeom>
          <a:noFill/>
          <a:ln/>
        </p:spPr>
        <p:txBody>
          <a:bodyPr wrap="square" rtlCol="0" anchor="ctr"/>
          <a:lstStyle/>
          <a:p>
            <a:pPr algn="r" indent="0" marL="0">
              <a:buNone/>
            </a:pPr>
            <a:r>
              <a:rPr lang="en-US" sz="1200" dirty="0">
                <a:solidFill>
                  <a:srgbClr val="AEDDD5"/>
                </a:solidFill>
                <a:latin typeface="Calibri" pitchFamily="34" charset="0"/>
                <a:ea typeface="Calibri" pitchFamily="34" charset="-122"/>
                <a:cs typeface="Calibri" pitchFamily="34" charset="-120"/>
              </a:rPr>
              <a:t>buyassignmentonline.com</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10</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Discussion</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Principles are well accepted; consistent implementation is the challenge</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System conditions can undermine even committed practitioners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Cultural safety must be co-designed, not assumed</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Measurement of trauma-informed outcomes remains underdeveloped</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11</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Recommendations</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Fund reflective supervision and trauma-specific training</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Redesign intake to prioritise safety, choice and transparency</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Co-design cultural safety with First Nations communities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Adopt shared outcome measures across the service system</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E4F47"/>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12</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FFFFFF"/>
                </a:solidFill>
                <a:latin typeface="Cambria" pitchFamily="34" charset="0"/>
                <a:ea typeface="Cambria" pitchFamily="34" charset="-122"/>
                <a:cs typeface="Cambria" pitchFamily="34" charset="-120"/>
              </a:rPr>
              <a:t>Conclusion</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E8F3F0"/>
                </a:solidFill>
                <a:latin typeface="Calibri" pitchFamily="34" charset="0"/>
                <a:ea typeface="Calibri" pitchFamily="34" charset="-122"/>
                <a:cs typeface="Calibri" pitchFamily="34" charset="-120"/>
              </a:rPr>
              <a:t>Trauma is central to youth homelessness, not incidental</a:t>
            </a:r>
            <a:endParaRPr lang="en-US" sz="1700" dirty="0"/>
          </a:p>
          <a:p>
            <a:pPr marL="228600" indent="-228600">
              <a:spcAft>
                <a:spcPts val="900"/>
              </a:spcAft>
              <a:buSzPct val="100000"/>
              <a:buChar char="•"/>
            </a:pPr>
            <a:r>
              <a:rPr lang="en-US" sz="1700" dirty="0">
                <a:solidFill>
                  <a:srgbClr val="E8F3F0"/>
                </a:solidFill>
                <a:latin typeface="Calibri" pitchFamily="34" charset="0"/>
                <a:ea typeface="Calibri" pitchFamily="34" charset="-122"/>
                <a:cs typeface="Calibri" pitchFamily="34" charset="-120"/>
              </a:rPr>
              <a:t>Trauma-informed practice is principled and evidence-aligned</a:t>
            </a:r>
            <a:endParaRPr lang="en-US" sz="1700" dirty="0"/>
          </a:p>
          <a:p>
            <a:pPr marL="228600" indent="-228600">
              <a:spcAft>
                <a:spcPts val="900"/>
              </a:spcAft>
              <a:buSzPct val="100000"/>
              <a:buChar char="•"/>
            </a:pPr>
            <a:r>
              <a:rPr lang="en-US" sz="1700" dirty="0">
                <a:solidFill>
                  <a:srgbClr val="E8F3F0"/>
                </a:solidFill>
                <a:latin typeface="Calibri" pitchFamily="34" charset="0"/>
                <a:ea typeface="Calibri" pitchFamily="34" charset="-122"/>
                <a:cs typeface="Calibri" pitchFamily="34" charset="-120"/>
              </a:rPr>
              <a:t>Implementation depends on organisational and funding conditions</a:t>
            </a:r>
            <a:endParaRPr lang="en-US" sz="1700" dirty="0"/>
          </a:p>
          <a:p>
            <a:pPr marL="228600" indent="-228600">
              <a:spcAft>
                <a:spcPts val="900"/>
              </a:spcAft>
              <a:buSzPct val="100000"/>
              <a:buChar char="•"/>
            </a:pPr>
            <a:r>
              <a:rPr lang="en-US" sz="1700" dirty="0">
                <a:solidFill>
                  <a:srgbClr val="E8F3F0"/>
                </a:solidFill>
                <a:latin typeface="Calibri" pitchFamily="34" charset="0"/>
                <a:ea typeface="Calibri" pitchFamily="34" charset="-122"/>
                <a:cs typeface="Calibri" pitchFamily="34" charset="-120"/>
              </a:rPr>
              <a:t>Consistent delivery and measurement are the priorities</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AEDDD5"/>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822960" y="548640"/>
            <a:ext cx="10058400" cy="731520"/>
          </a:xfrm>
          <a:prstGeom prst="rect">
            <a:avLst/>
          </a:prstGeom>
          <a:noFill/>
          <a:ln/>
        </p:spPr>
        <p:txBody>
          <a:bodyPr wrap="square" rtlCol="0" anchor="ctr"/>
          <a:lstStyle/>
          <a:p>
            <a:pPr indent="0" marL="0">
              <a:buNone/>
            </a:pPr>
            <a:r>
              <a:rPr lang="en-US" sz="3000" b="1" dirty="0">
                <a:solidFill>
                  <a:srgbClr val="0E4F47"/>
                </a:solidFill>
                <a:latin typeface="Cambria" pitchFamily="34" charset="0"/>
                <a:ea typeface="Cambria" pitchFamily="34" charset="-122"/>
                <a:cs typeface="Cambria" pitchFamily="34" charset="-120"/>
              </a:rPr>
              <a:t>References</a:t>
            </a:r>
            <a:endParaRPr lang="en-US" sz="3000" dirty="0"/>
          </a:p>
        </p:txBody>
      </p:sp>
      <p:sp>
        <p:nvSpPr>
          <p:cNvPr id="3" name="Text 1"/>
          <p:cNvSpPr txBox="1"/>
          <p:nvPr/>
        </p:nvSpPr>
        <p:spPr>
          <a:xfrm>
            <a:off x="822960" y="1554480"/>
            <a:ext cx="5212080" cy="4846320"/>
          </a:xfrm>
          <a:prstGeom prst="rect">
            <a:avLst/>
          </a:prstGeom>
          <a:noFill/>
          <a:ln/>
        </p:spPr>
        <p:txBody>
          <a:bodyPr wrap="square" rtlCol="0" anchor="t"/>
          <a:lstStyle/>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Australian Association of Social Workers 2020, Code of Ethics, AASW, Canberra.</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Australian Institute of Health and Welfare 2023, Specialist Homelessness Services Annual Report, AIHW, Canberra.</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Council to Homeless Persons 2021, Trauma-Informed Practice in the Homelessness Sector, CHP, Melbourne.</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Hopper, EK, Bassuk, EL &amp; Olivet, J 2019, 'Shelter from the storm: trauma-informed care in homelessness services', Open Health Services Journal, vol. 3, pp. 80 to 100.</a:t>
            </a:r>
            <a:endParaRPr lang="en-US" sz="1100" dirty="0"/>
          </a:p>
        </p:txBody>
      </p:sp>
      <p:sp>
        <p:nvSpPr>
          <p:cNvPr id="4" name="Text 2"/>
          <p:cNvSpPr txBox="1"/>
          <p:nvPr/>
        </p:nvSpPr>
        <p:spPr>
          <a:xfrm>
            <a:off x="6217920" y="1554480"/>
            <a:ext cx="5212080" cy="4846320"/>
          </a:xfrm>
          <a:prstGeom prst="rect">
            <a:avLst/>
          </a:prstGeom>
          <a:noFill/>
          <a:ln/>
        </p:spPr>
        <p:txBody>
          <a:bodyPr wrap="square" rtlCol="0" anchor="t"/>
          <a:lstStyle/>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Keys, D, Mallett, S &amp; Rosenthal, D 2020, Pathways from Homelessness for Young People, Melbourne University Press, Melbourne.</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Kezelman, C &amp; Stavropoulos, P 2019, Practice Guidelines for Clinical Treatment of Complex Trauma, Blue Knot Foundation, Sydney.</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Mission Australia 2022, Youth Homelessness in Australia: A Practice Review, Mission Australia, Sydney.</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Robinson, C &amp; Baldry, E 2021, 'Trauma-informed responses to youth homelessness', Australian Social Work, vol. 74, no. 2, pp. 145 to 159.</a:t>
            </a:r>
            <a:endParaRPr lang="en-US" sz="1100" dirty="0"/>
          </a:p>
        </p:txBody>
      </p:sp>
      <p:sp>
        <p:nvSpPr>
          <p:cNvPr id="5" name="Text 3"/>
          <p:cNvSpPr txBox="1"/>
          <p:nvPr/>
        </p:nvSpPr>
        <p:spPr>
          <a:xfrm>
            <a:off x="822960" y="640080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2</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Agenda</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Scope and background</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Aim and guiding questions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Review method and evidence base</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Findings: trauma profile, principles, implementation and outcomes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Recommendations for practice</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3</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Background</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Around 28,000 young people present alone to homelessness services each year (AIHW)</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Many report histories of family violence, abuse or neglect</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Standard intake and behaviour-management models can re-traumatise</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Policy context: the National Housing and Homelessness Agreement</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4</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Aim and Guiding Questions</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Aim: identify how services can reliably embed trauma-informed practice</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What is the trauma profile of young people who seek help?</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Which principles matter most to frontline delivery?</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What enables or blocks implementation in practice?</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5</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Method</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Integrative review of 34 peer-reviewed and grey-literature sources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Australian focus, supplemented by established international frameworks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Thematic synthesis mapped against the Blue Knot practice guidelines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Quality appraisal to weight stronger evidence more heavily</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6</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Results, Trauma Profile</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An estimated 70 to 90 per cent report at least one adverse childhood experience</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High co-occurrence of mental ill-health and substance use</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Disrupted attachment and mistrust of services are common</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Aboriginal and Torres Strait Islander young people are over-represented</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7</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Results, Core Principles</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Safety: physical and psychological, including predictable routines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Trust and transparency in rules and decisions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Choice, collaboration and genuine young-person voice</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Cultural, historical and gender responsiveness</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8</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Results, Implementation Enablers and Barriers</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Enablers: reflective supervision, trained staff and stable funding</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Barriers: high caseloads, short-term contracts and staff turnover</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Organisational leadership shapes whether change endures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Physical environment and policies must align with the principles</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9</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Results, Outcomes Evidence</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Improved engagement and reduced early disengagement reported</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Fewer critical incidents where the principles are embedded</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Evidence is promising but often small-scale and short-term</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Few Australian studies use controlled or longitudinal designs</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BuyAssignmentOnline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BAO Samples</dc:creator>
  <cp:lastModifiedBy>BAO Samples</cp:lastModifiedBy>
  <cp:revision>1</cp:revision>
  <dcterms:created xsi:type="dcterms:W3CDTF">2026-09-02T11:21:16Z</dcterms:created>
  <dcterms:modified xsi:type="dcterms:W3CDTF">2026-09-02T11:21:16Z</dcterms:modified>
</cp:coreProperties>
</file>