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analyses the financial performance of a representative ASX-listed specialty retailer over three financial years. The figures are illustrative and modelled on sector norms for teaching purposes. The analysis follows a standard ratio framework applied to the income statement and balance sheet.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pattern is steady operational improvement rather than rapid growth. Returns were driven mainly by cost discipline and margin, which may be harder to repeat. External demand conditions remain the principal risk to the trajectory.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recommendations aim to consolidate recent gains and address structural risks. Continued deleveraging improves resilience. Selective digital investment is needed to defend revenue as the channel mix shifts.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overall judgement is positive: profitability, efficiency and solvency all improved. The main caveat is dependence on soft consumer demand. Digital capability is the key lever for future growth.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sources frame the accounting standards, market context and analytical techniques applied across the earlier slides.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deck introduces the company and its trading environment before defining the analytical questions. It then works through profitability, liquidity, efficiency and gearing. It closes with an overall judgement and recommendations.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company runs a national store network in a sector facing structural change. Australian Bureau of Statistics data show subdued real retail growth over the period. Preparation under Australian Accounting Standards supports comparability across years.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aim is a rounded judgement of financial health rather than a single metric. Four questions structure the analysis across profitability, liquidity, solvency and efficiency. Each is answered with ratios and a short interpretation.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method combines trend analysis with ratio analysis and sector benchmarking. Ratios were calculated from the financial statements for each year. The approach is standard but limited by historical cost accounting and a single-company focus.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Revenue grew modestly while gross margin held steady, suggesting disciplined pricing and sourcing. The rise in net margin points to tighter cost control below the gross line. Return on equity improved and sits above the sector average.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Liquidity is adequate rather than strong, which is normal for inventory-intensive retail. A quick ratio below one reflects reliance on inventory, not distress. Improving turnover and a shorter cash cycle indicate better working-capital management.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company reduced financial leverage and improved its capacity to service interest. Lease liabilities are significant under AASB 16 and must be read as debt-like. Overall the balance sheet strengthened, lowering financial risk.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Per-share earnings grew faster than revenue, reflecting margin gains and a stable share count. A steady payout ratio balances returns with reinvestment. Market multiples near peers suggest the improvement is recognised but not richly priced.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E4F47"/>
        </a:solidFill>
      </p:bgPr>
    </p:bg>
    <p:spTree>
      <p:nvGrpSpPr>
        <p:cNvPr id="1" name=""/>
        <p:cNvGrpSpPr/>
        <p:nvPr/>
      </p:nvGrpSpPr>
      <p:grpSpPr>
        <a:xfrm>
          <a:off x="0" y="0"/>
          <a:ext cx="0" cy="0"/>
          <a:chOff x="0" y="0"/>
          <a:chExt cx="0" cy="0"/>
        </a:xfrm>
      </p:grpSpPr>
      <p:sp>
        <p:nvSpPr>
          <p:cNvPr id="2" name="Text 0"/>
          <p:cNvSpPr txBox="1"/>
          <p:nvPr/>
        </p:nvSpPr>
        <p:spPr>
          <a:xfrm>
            <a:off x="822960" y="822960"/>
            <a:ext cx="9144000" cy="365760"/>
          </a:xfrm>
          <a:prstGeom prst="rect">
            <a:avLst/>
          </a:prstGeom>
          <a:noFill/>
          <a:ln/>
        </p:spPr>
        <p:txBody>
          <a:bodyPr wrap="square" rtlCol="0" anchor="ctr"/>
          <a:lstStyle/>
          <a:p>
            <a:pPr indent="0" marL="0">
              <a:buNone/>
            </a:pPr>
            <a:r>
              <a:rPr lang="en-US" sz="1300" b="1" spc="200" kern="0" dirty="0">
                <a:solidFill>
                  <a:srgbClr val="E8A33D"/>
                </a:solidFill>
                <a:latin typeface="Calibri" pitchFamily="34" charset="0"/>
                <a:ea typeface="Calibri" pitchFamily="34" charset="-122"/>
                <a:cs typeface="Calibri" pitchFamily="34" charset="-120"/>
              </a:rPr>
              <a:t>ACADEMIC PRESENTATION  ·  SAMPLE</a:t>
            </a:r>
            <a:endParaRPr lang="en-US" sz="1300" dirty="0"/>
          </a:p>
        </p:txBody>
      </p:sp>
      <p:sp>
        <p:nvSpPr>
          <p:cNvPr id="3" name="Text 1"/>
          <p:cNvSpPr txBox="1"/>
          <p:nvPr/>
        </p:nvSpPr>
        <p:spPr>
          <a:xfrm>
            <a:off x="822960" y="1737360"/>
            <a:ext cx="10515600" cy="2377440"/>
          </a:xfrm>
          <a:prstGeom prst="rect">
            <a:avLst/>
          </a:prstGeom>
          <a:noFill/>
          <a:ln/>
        </p:spPr>
        <p:txBody>
          <a:bodyPr wrap="square" rtlCol="0" anchor="t"/>
          <a:lstStyle/>
          <a:p>
            <a:pPr indent="0" marL="0">
              <a:buNone/>
            </a:pPr>
            <a:r>
              <a:rPr lang="en-US" sz="3800" b="1" dirty="0">
                <a:solidFill>
                  <a:srgbClr val="FFFFFF"/>
                </a:solidFill>
                <a:latin typeface="Cambria" pitchFamily="34" charset="0"/>
                <a:ea typeface="Cambria" pitchFamily="34" charset="-122"/>
                <a:cs typeface="Cambria" pitchFamily="34" charset="-120"/>
              </a:rPr>
              <a:t>Financial Performance Analysis of an ASX-Listed Retailer</a:t>
            </a:r>
            <a:endParaRPr lang="en-US" sz="3800" dirty="0"/>
          </a:p>
        </p:txBody>
      </p:sp>
      <p:sp>
        <p:nvSpPr>
          <p:cNvPr id="4" name="Text 2"/>
          <p:cNvSpPr txBox="1"/>
          <p:nvPr/>
        </p:nvSpPr>
        <p:spPr>
          <a:xfrm>
            <a:off x="822960" y="4297680"/>
            <a:ext cx="10515600" cy="914400"/>
          </a:xfrm>
          <a:prstGeom prst="rect">
            <a:avLst/>
          </a:prstGeom>
          <a:noFill/>
          <a:ln/>
        </p:spPr>
        <p:txBody>
          <a:bodyPr wrap="square" rtlCol="0" anchor="ctr"/>
          <a:lstStyle/>
          <a:p>
            <a:pPr indent="0" marL="0">
              <a:buNone/>
            </a:pPr>
            <a:r>
              <a:rPr lang="en-US" sz="1500" dirty="0">
                <a:solidFill>
                  <a:srgbClr val="AEDDD5"/>
                </a:solidFill>
                <a:latin typeface="Calibri" pitchFamily="34" charset="0"/>
                <a:ea typeface="Calibri" pitchFamily="34" charset="-122"/>
                <a:cs typeface="Calibri" pitchFamily="34" charset="-120"/>
              </a:rPr>
              <a:t>Discipline: corporate financial analysis   ·   Case: a representative listed specialty retailer with illustrative figures   ·   Period: three financial years, FY2022 to FY2024   ·   Frame: ratio analysis drawn from published financial statements</a:t>
            </a:r>
            <a:endParaRPr lang="en-US" sz="1500" dirty="0"/>
          </a:p>
        </p:txBody>
      </p:sp>
      <p:sp>
        <p:nvSpPr>
          <p:cNvPr id="5" name="Text 3"/>
          <p:cNvSpPr txBox="1"/>
          <p:nvPr/>
        </p:nvSpPr>
        <p:spPr>
          <a:xfrm>
            <a:off x="822960" y="5943600"/>
            <a:ext cx="7315200" cy="365760"/>
          </a:xfrm>
          <a:prstGeom prst="rect">
            <a:avLst/>
          </a:prstGeom>
          <a:noFill/>
          <a:ln/>
        </p:spPr>
        <p:txBody>
          <a:bodyPr wrap="square" rtlCol="0" anchor="ctr"/>
          <a:lstStyle/>
          <a:p>
            <a:pPr indent="0" marL="0">
              <a:buNone/>
            </a:pPr>
            <a:r>
              <a:rPr lang="en-US" sz="1200" dirty="0">
                <a:solidFill>
                  <a:srgbClr val="AEDDD5"/>
                </a:solidFill>
                <a:latin typeface="Calibri" pitchFamily="34" charset="0"/>
                <a:ea typeface="Calibri" pitchFamily="34" charset="-122"/>
                <a:cs typeface="Calibri" pitchFamily="34" charset="-120"/>
              </a:rPr>
              <a:t>Postgraduate sample · Australian academic standard</a:t>
            </a:r>
            <a:endParaRPr lang="en-US" sz="1200" dirty="0"/>
          </a:p>
        </p:txBody>
      </p:sp>
      <p:sp>
        <p:nvSpPr>
          <p:cNvPr id="6" name="Text 4"/>
          <p:cNvSpPr txBox="1"/>
          <p:nvPr/>
        </p:nvSpPr>
        <p:spPr>
          <a:xfrm>
            <a:off x="8595360" y="5943600"/>
            <a:ext cx="2743200" cy="365760"/>
          </a:xfrm>
          <a:prstGeom prst="rect">
            <a:avLst/>
          </a:prstGeom>
          <a:noFill/>
          <a:ln/>
        </p:spPr>
        <p:txBody>
          <a:bodyPr wrap="square" rtlCol="0" anchor="ctr"/>
          <a:lstStyle/>
          <a:p>
            <a:pPr algn="r" indent="0" marL="0">
              <a:buNone/>
            </a:pPr>
            <a:r>
              <a:rPr lang="en-US" sz="1200" dirty="0">
                <a:solidFill>
                  <a:srgbClr val="AEDDD5"/>
                </a:solidFill>
                <a:latin typeface="Calibri" pitchFamily="34" charset="0"/>
                <a:ea typeface="Calibri" pitchFamily="34" charset="-122"/>
                <a:cs typeface="Calibri" pitchFamily="34" charset="-120"/>
              </a:rPr>
              <a:t>buyassignmentonline.com</a:t>
            </a:r>
            <a:endParaRPr lang="en-US"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10</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Discussion</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Consistent, if unspectacular, improvement across the metrics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Margin gains, rather than revenue growth, drove returns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Liquidity is adequate, though lease obligations warrant monitoring</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Sector headwinds remain the key external risk</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11</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Recommendations</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Sustain cost discipline while protecting service quality</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Continue reducing gearing towards sector norms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Invest selectively in online and omnichannel capability</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Monitor lease commitments and inventory obsolescence</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E4F47"/>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12</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FFFFFF"/>
                </a:solidFill>
                <a:latin typeface="Cambria" pitchFamily="34" charset="0"/>
                <a:ea typeface="Cambria" pitchFamily="34" charset="-122"/>
                <a:cs typeface="Cambria" pitchFamily="34" charset="-120"/>
              </a:rPr>
              <a:t>Conclusion</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E8F3F0"/>
                </a:solidFill>
                <a:latin typeface="Calibri" pitchFamily="34" charset="0"/>
                <a:ea typeface="Calibri" pitchFamily="34" charset="-122"/>
                <a:cs typeface="Calibri" pitchFamily="34" charset="-120"/>
              </a:rPr>
              <a:t>The retailer is financially sound and improving</a:t>
            </a:r>
            <a:endParaRPr lang="en-US" sz="1700" dirty="0"/>
          </a:p>
          <a:p>
            <a:pPr marL="228600" indent="-228600">
              <a:spcAft>
                <a:spcPts val="900"/>
              </a:spcAft>
              <a:buSzPct val="100000"/>
              <a:buChar char="•"/>
            </a:pPr>
            <a:r>
              <a:rPr lang="en-US" sz="1700" dirty="0">
                <a:solidFill>
                  <a:srgbClr val="E8F3F0"/>
                </a:solidFill>
                <a:latin typeface="Calibri" pitchFamily="34" charset="0"/>
                <a:ea typeface="Calibri" pitchFamily="34" charset="-122"/>
                <a:cs typeface="Calibri" pitchFamily="34" charset="-120"/>
              </a:rPr>
              <a:t>Profitability and solvency both strengthened over three years</a:t>
            </a:r>
            <a:endParaRPr lang="en-US" sz="1700" dirty="0"/>
          </a:p>
          <a:p>
            <a:pPr marL="228600" indent="-228600">
              <a:spcAft>
                <a:spcPts val="900"/>
              </a:spcAft>
              <a:buSzPct val="100000"/>
              <a:buChar char="•"/>
            </a:pPr>
            <a:r>
              <a:rPr lang="en-US" sz="1700" dirty="0">
                <a:solidFill>
                  <a:srgbClr val="E8F3F0"/>
                </a:solidFill>
                <a:latin typeface="Calibri" pitchFamily="34" charset="0"/>
                <a:ea typeface="Calibri" pitchFamily="34" charset="-122"/>
                <a:cs typeface="Calibri" pitchFamily="34" charset="-120"/>
              </a:rPr>
              <a:t>Growth remains modest and demand-dependent</a:t>
            </a:r>
            <a:endParaRPr lang="en-US" sz="1700" dirty="0"/>
          </a:p>
          <a:p>
            <a:pPr marL="228600" indent="-228600">
              <a:spcAft>
                <a:spcPts val="900"/>
              </a:spcAft>
              <a:buSzPct val="100000"/>
              <a:buChar char="•"/>
            </a:pPr>
            <a:r>
              <a:rPr lang="en-US" sz="1700" dirty="0">
                <a:solidFill>
                  <a:srgbClr val="E8F3F0"/>
                </a:solidFill>
                <a:latin typeface="Calibri" pitchFamily="34" charset="0"/>
                <a:ea typeface="Calibri" pitchFamily="34" charset="-122"/>
                <a:cs typeface="Calibri" pitchFamily="34" charset="-120"/>
              </a:rPr>
              <a:t>Digital investment is the main strategic priority</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AEDDD5"/>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txBox="1"/>
          <p:nvPr/>
        </p:nvSpPr>
        <p:spPr>
          <a:xfrm>
            <a:off x="822960" y="548640"/>
            <a:ext cx="10058400" cy="731520"/>
          </a:xfrm>
          <a:prstGeom prst="rect">
            <a:avLst/>
          </a:prstGeom>
          <a:noFill/>
          <a:ln/>
        </p:spPr>
        <p:txBody>
          <a:bodyPr wrap="square" rtlCol="0" anchor="ctr"/>
          <a:lstStyle/>
          <a:p>
            <a:pPr indent="0" marL="0">
              <a:buNone/>
            </a:pPr>
            <a:r>
              <a:rPr lang="en-US" sz="3000" b="1" dirty="0">
                <a:solidFill>
                  <a:srgbClr val="0E4F47"/>
                </a:solidFill>
                <a:latin typeface="Cambria" pitchFamily="34" charset="0"/>
                <a:ea typeface="Cambria" pitchFamily="34" charset="-122"/>
                <a:cs typeface="Cambria" pitchFamily="34" charset="-120"/>
              </a:rPr>
              <a:t>References</a:t>
            </a:r>
            <a:endParaRPr lang="en-US" sz="3000" dirty="0"/>
          </a:p>
        </p:txBody>
      </p:sp>
      <p:sp>
        <p:nvSpPr>
          <p:cNvPr id="3" name="Text 1"/>
          <p:cNvSpPr txBox="1"/>
          <p:nvPr/>
        </p:nvSpPr>
        <p:spPr>
          <a:xfrm>
            <a:off x="822960" y="1554480"/>
            <a:ext cx="5212080" cy="4846320"/>
          </a:xfrm>
          <a:prstGeom prst="rect">
            <a:avLst/>
          </a:prstGeom>
          <a:noFill/>
          <a:ln/>
        </p:spPr>
        <p:txBody>
          <a:bodyPr wrap="square" rtlCol="0" anchor="t"/>
          <a:lstStyle/>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Australian Accounting Standards Board 2016, AASB 16 Leases, AASB, Melbourne.</a:t>
            </a:r>
            <a:endParaRPr lang="en-US" sz="1100" dirty="0"/>
          </a:p>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Australian Bureau of Statistics 2024, Retail Trade, Australia, ABS, Canberra.</a:t>
            </a:r>
            <a:endParaRPr lang="en-US" sz="1100" dirty="0"/>
          </a:p>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Australian Securities and Investments Commission 2023, Financial Reporting Surveillance Report, ASIC, Sydney.</a:t>
            </a:r>
            <a:endParaRPr lang="en-US" sz="1100" dirty="0"/>
          </a:p>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Australian Securities Exchange 2024, Listing Rules and Continuous Disclosure Guidance, ASX, Sydney.</a:t>
            </a:r>
            <a:endParaRPr lang="en-US" sz="1100" dirty="0"/>
          </a:p>
        </p:txBody>
      </p:sp>
      <p:sp>
        <p:nvSpPr>
          <p:cNvPr id="4" name="Text 2"/>
          <p:cNvSpPr txBox="1"/>
          <p:nvPr/>
        </p:nvSpPr>
        <p:spPr>
          <a:xfrm>
            <a:off x="6217920" y="1554480"/>
            <a:ext cx="5212080" cy="4846320"/>
          </a:xfrm>
          <a:prstGeom prst="rect">
            <a:avLst/>
          </a:prstGeom>
          <a:noFill/>
          <a:ln/>
        </p:spPr>
        <p:txBody>
          <a:bodyPr wrap="square" rtlCol="0" anchor="t"/>
          <a:lstStyle/>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Brealey, RA, Myers, SC &amp; Allen, F 2020, Principles of Corporate Finance, 13th edn, McGraw-Hill, New York.</a:t>
            </a:r>
            <a:endParaRPr lang="en-US" sz="1100" dirty="0"/>
          </a:p>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Deegan, C 2020, Financial Accounting, 9th edn, McGraw-Hill, Sydney.</a:t>
            </a:r>
            <a:endParaRPr lang="en-US" sz="1100" dirty="0"/>
          </a:p>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Petty, JW, Titman, S &amp; Keown, AJ 2019, Financial Management: Principles and Applications, 7th edn, Pearson, Melbourne.</a:t>
            </a:r>
            <a:endParaRPr lang="en-US" sz="1100" dirty="0"/>
          </a:p>
          <a:p>
            <a:pPr indent="0" marL="0">
              <a:spcAft>
                <a:spcPts val="800"/>
              </a:spcAft>
              <a:buNone/>
            </a:pPr>
            <a:r>
              <a:rPr lang="en-US" sz="1100" dirty="0">
                <a:solidFill>
                  <a:srgbClr val="5F726C"/>
                </a:solidFill>
                <a:latin typeface="Calibri" pitchFamily="34" charset="0"/>
                <a:ea typeface="Calibri" pitchFamily="34" charset="-122"/>
                <a:cs typeface="Calibri" pitchFamily="34" charset="-120"/>
              </a:rPr>
              <a:t>Robinson, TR 2020, International Financial Statement Analysis, 4th edn, Wiley, Hoboken.</a:t>
            </a:r>
            <a:endParaRPr lang="en-US" sz="1100" dirty="0"/>
          </a:p>
        </p:txBody>
      </p:sp>
      <p:sp>
        <p:nvSpPr>
          <p:cNvPr id="5" name="Text 3"/>
          <p:cNvSpPr txBox="1"/>
          <p:nvPr/>
        </p:nvSpPr>
        <p:spPr>
          <a:xfrm>
            <a:off x="822960" y="640080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2</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Agenda</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Company and sector background</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Aim and analytical questions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Method and data sources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Ratio findings across four dimensions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Recommendations and overall assessment</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3</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Background</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Specialty retailer operating about 210 stores nationally</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Sector pressured by online competition and cautious consumers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ABS retail trade growth has been subdued in real terms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Reporting prepared under Australian Accounting Standards (AASB)</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4</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Aim and Questions</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Aim: assess financial health and trajectory over three years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Is profitability improving or eroding?</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Is the company adequately liquid and solvent?</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How efficiently are assets and inventory used?</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5</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Method</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Horizontal and vertical analysis of the annual reports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Ratio analysis across profitability, liquidity, efficiency and gearing</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Benchmarking against sector averages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Limitations: a single company and historical cost measurement</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6</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Results, Profitability</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Revenue rose from A$1.85 billion to A$2.10 billion</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Gross margin held steady near 42 per cent</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Net profit margin improved from 4.8 to 5.6 per cent</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Return on equity increased from 13.1 to 15.4 per cent</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7</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Results, Liquidity and Efficiency</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Current ratio steady at about 1.3</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Quick ratio near 0.6, typical for inventory-heavy retail</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Inventory turnover improved from 4.2 to 4.8 times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The cash conversion cycle shortened by six days</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8</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Results, Gearing and Solvency</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Debt-to-equity fell from 0.72 to 0.58</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Interest cover rose from 5.1 to 7.3 times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Lease liabilities are material under AASB 16</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The balance sheet strengthened across the period</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822960" y="594360"/>
            <a:ext cx="685800" cy="685800"/>
          </a:xfrm>
          <a:prstGeom prst="ellipse">
            <a:avLst/>
          </a:prstGeom>
          <a:solidFill>
            <a:srgbClr val="E8A33D"/>
          </a:solidFill>
          <a:ln/>
        </p:spPr>
      </p:sp>
      <p:sp>
        <p:nvSpPr>
          <p:cNvPr id="3" name="Text 1"/>
          <p:cNvSpPr txBox="1"/>
          <p:nvPr/>
        </p:nvSpPr>
        <p:spPr>
          <a:xfrm>
            <a:off x="822960" y="594360"/>
            <a:ext cx="685800" cy="685800"/>
          </a:xfrm>
          <a:prstGeom prst="rect">
            <a:avLst/>
          </a:prstGeom>
          <a:noFill/>
          <a:ln/>
        </p:spPr>
        <p:txBody>
          <a:bodyPr wrap="square" lIns="0" tIns="0" rIns="0" bIns="0" rtlCol="0" anchor="ctr"/>
          <a:lstStyle/>
          <a:p>
            <a:pPr algn="ctr" indent="0" marL="0">
              <a:buNone/>
            </a:pPr>
            <a:r>
              <a:rPr lang="en-US" sz="2200" b="1" dirty="0">
                <a:solidFill>
                  <a:srgbClr val="0E4F47"/>
                </a:solidFill>
                <a:latin typeface="Cambria" pitchFamily="34" charset="0"/>
                <a:ea typeface="Cambria" pitchFamily="34" charset="-122"/>
                <a:cs typeface="Cambria" pitchFamily="34" charset="-120"/>
              </a:rPr>
              <a:t>9</a:t>
            </a:r>
            <a:endParaRPr lang="en-US" sz="2200" dirty="0"/>
          </a:p>
        </p:txBody>
      </p:sp>
      <p:sp>
        <p:nvSpPr>
          <p:cNvPr id="4" name="Text 2"/>
          <p:cNvSpPr txBox="1"/>
          <p:nvPr/>
        </p:nvSpPr>
        <p:spPr>
          <a:xfrm>
            <a:off x="1737360" y="566928"/>
            <a:ext cx="9692640" cy="822960"/>
          </a:xfrm>
          <a:prstGeom prst="rect">
            <a:avLst/>
          </a:prstGeom>
          <a:noFill/>
          <a:ln/>
        </p:spPr>
        <p:txBody>
          <a:bodyPr wrap="square" rtlCol="0" anchor="ctr"/>
          <a:lstStyle/>
          <a:p>
            <a:pPr indent="0" marL="0">
              <a:buNone/>
            </a:pPr>
            <a:r>
              <a:rPr lang="en-US" sz="2600" b="1" dirty="0">
                <a:solidFill>
                  <a:srgbClr val="0E4F47"/>
                </a:solidFill>
                <a:latin typeface="Cambria" pitchFamily="34" charset="0"/>
                <a:ea typeface="Cambria" pitchFamily="34" charset="-122"/>
                <a:cs typeface="Cambria" pitchFamily="34" charset="-120"/>
              </a:rPr>
              <a:t>Results, Market Indicators</a:t>
            </a:r>
            <a:endParaRPr lang="en-US" sz="2600" dirty="0"/>
          </a:p>
        </p:txBody>
      </p:sp>
      <p:sp>
        <p:nvSpPr>
          <p:cNvPr id="5" name="Text 3"/>
          <p:cNvSpPr txBox="1"/>
          <p:nvPr/>
        </p:nvSpPr>
        <p:spPr>
          <a:xfrm>
            <a:off x="914400" y="1691640"/>
            <a:ext cx="10424160" cy="4572000"/>
          </a:xfrm>
          <a:prstGeom prst="rect">
            <a:avLst/>
          </a:prstGeom>
          <a:noFill/>
          <a:ln/>
        </p:spPr>
        <p:txBody>
          <a:bodyPr wrap="square" rtlCol="0" anchor="t"/>
          <a:lstStyle/>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Earnings per share grew from 24.1 to 31.2 cents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The dividend payout ratio held near 60 per cent</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Price-to-earnings sat broadly in line with sector peers</a:t>
            </a:r>
            <a:endParaRPr lang="en-US" sz="1700" dirty="0"/>
          </a:p>
          <a:p>
            <a:pPr marL="228600" indent="-228600">
              <a:spcAft>
                <a:spcPts val="900"/>
              </a:spcAft>
              <a:buSzPct val="100000"/>
              <a:buChar char="•"/>
            </a:pPr>
            <a:r>
              <a:rPr lang="en-US" sz="1700" dirty="0">
                <a:solidFill>
                  <a:srgbClr val="1C2B27"/>
                </a:solidFill>
                <a:latin typeface="Calibri" pitchFamily="34" charset="0"/>
                <a:ea typeface="Calibri" pitchFamily="34" charset="-122"/>
                <a:cs typeface="Calibri" pitchFamily="34" charset="-120"/>
              </a:rPr>
              <a:t>Total shareholder return was positive across the period</a:t>
            </a:r>
            <a:endParaRPr lang="en-US" sz="1700" dirty="0"/>
          </a:p>
        </p:txBody>
      </p:sp>
      <p:sp>
        <p:nvSpPr>
          <p:cNvPr id="6" name="Text 4"/>
          <p:cNvSpPr txBox="1"/>
          <p:nvPr/>
        </p:nvSpPr>
        <p:spPr>
          <a:xfrm>
            <a:off x="822960" y="6446520"/>
            <a:ext cx="5486400" cy="274320"/>
          </a:xfrm>
          <a:prstGeom prst="rect">
            <a:avLst/>
          </a:prstGeom>
          <a:noFill/>
          <a:ln/>
        </p:spPr>
        <p:txBody>
          <a:bodyPr wrap="square" rtlCol="0" anchor="ctr"/>
          <a:lstStyle/>
          <a:p>
            <a:pPr indent="0" marL="0">
              <a:buNone/>
            </a:pPr>
            <a:r>
              <a:rPr lang="en-US" sz="900" dirty="0">
                <a:solidFill>
                  <a:srgbClr val="5F726C"/>
                </a:solidFill>
                <a:latin typeface="Calibri" pitchFamily="34" charset="0"/>
                <a:ea typeface="Calibri" pitchFamily="34" charset="-122"/>
                <a:cs typeface="Calibri" pitchFamily="34" charset="-120"/>
              </a:rPr>
              <a:t>buyassignmentonline.com · sample</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BuyAssignmentOnline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BAO Samples</dc:creator>
  <cp:lastModifiedBy>BAO Samples</cp:lastModifiedBy>
  <cp:revision>1</cp:revision>
  <dcterms:created xsi:type="dcterms:W3CDTF">2026-09-02T11:21:16Z</dcterms:created>
  <dcterms:modified xsi:type="dcterms:W3CDTF">2026-09-02T11:21:16Z</dcterms:modified>
</cp:coreProperties>
</file>